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24" r:id="rId8"/>
    <p:sldId id="262" r:id="rId9"/>
    <p:sldId id="263" r:id="rId10"/>
    <p:sldId id="264" r:id="rId11"/>
    <p:sldId id="278" r:id="rId12"/>
    <p:sldId id="277" r:id="rId13"/>
    <p:sldId id="269" r:id="rId14"/>
    <p:sldId id="270" r:id="rId15"/>
    <p:sldId id="265" r:id="rId16"/>
    <p:sldId id="266" r:id="rId17"/>
    <p:sldId id="267" r:id="rId18"/>
    <p:sldId id="268" r:id="rId19"/>
    <p:sldId id="271" r:id="rId20"/>
    <p:sldId id="273" r:id="rId21"/>
    <p:sldId id="272" r:id="rId22"/>
    <p:sldId id="276" r:id="rId23"/>
    <p:sldId id="279" r:id="rId24"/>
    <p:sldId id="275" r:id="rId25"/>
    <p:sldId id="274" r:id="rId26"/>
    <p:sldId id="293" r:id="rId27"/>
    <p:sldId id="288" r:id="rId28"/>
    <p:sldId id="289" r:id="rId29"/>
    <p:sldId id="310" r:id="rId30"/>
    <p:sldId id="311" r:id="rId31"/>
    <p:sldId id="312" r:id="rId32"/>
    <p:sldId id="314" r:id="rId33"/>
    <p:sldId id="316" r:id="rId34"/>
    <p:sldId id="318" r:id="rId35"/>
    <p:sldId id="320" r:id="rId36"/>
    <p:sldId id="322" r:id="rId37"/>
    <p:sldId id="321" r:id="rId38"/>
    <p:sldId id="323" r:id="rId39"/>
    <p:sldId id="287" r:id="rId40"/>
    <p:sldId id="325" r:id="rId41"/>
    <p:sldId id="326" r:id="rId42"/>
    <p:sldId id="327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10:14:21.38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://www.odec.ca/projects/2008/shar8a3/experiment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2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4614251" y="3348094"/>
            <a:ext cx="4062775" cy="3498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Experimental setup of pea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7" y="3350111"/>
            <a:ext cx="4664186" cy="3498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1032" name="Picture 8" descr="Expermental design of terminated experimen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5" b="14221"/>
          <a:stretch/>
        </p:blipFill>
        <p:spPr bwMode="auto">
          <a:xfrm>
            <a:off x="177417" y="827204"/>
            <a:ext cx="7145130" cy="2688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eurekalert.org/multimedia/pub/web/106205_we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32" y="730220"/>
            <a:ext cx="5097291" cy="2727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258286" y="3071095"/>
            <a:ext cx="4756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https://www.eurekalert.org/multimedia/pub/106205.php?from=315561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1671" y="6404050"/>
            <a:ext cx="4040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http://www.odec.ca/projects/2008/shar8a3/experiment.html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5165857" y="6367821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8161527" y="3321315"/>
            <a:ext cx="3962896" cy="352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9224" y="-373516"/>
            <a:ext cx="9144000" cy="2387600"/>
          </a:xfrm>
        </p:spPr>
        <p:txBody>
          <a:bodyPr>
            <a:normAutofit/>
          </a:bodyPr>
          <a:lstStyle/>
          <a:p>
            <a: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Delineamentos Básicos</a:t>
            </a:r>
            <a:b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Delineamento no qual os tratamentos são distribuídos aleatoriamente nas unidades experimentais (parcelas)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09194"/>
              </p:ext>
            </p:extLst>
          </p:nvPr>
        </p:nvGraphicFramePr>
        <p:xfrm>
          <a:off x="3048000" y="415660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4218"/>
              </p:ext>
            </p:extLst>
          </p:nvPr>
        </p:nvGraphicFramePr>
        <p:xfrm>
          <a:off x="3048003" y="3248767"/>
          <a:ext cx="6095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1663761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8411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312596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497878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47108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59073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858774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072221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8864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15002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3048000" y="3097619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002281" y="27496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16774" y="27532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3079899" y="4043916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34180" y="36959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048673" y="3699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378510" y="39901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89142" y="50498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806995" y="4156605"/>
            <a:ext cx="0" cy="1112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Aplicabilidade:</a:t>
            </a:r>
          </a:p>
          <a:p>
            <a:pPr lvl="1" algn="just"/>
            <a:r>
              <a:rPr lang="pt-BR" dirty="0" smtClean="0"/>
              <a:t>Condições controladas e homogêneas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pic>
        <p:nvPicPr>
          <p:cNvPr id="1026" name="Picture 2" descr="Resultado de imagem para B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754" r="19595" b="4818"/>
          <a:stretch/>
        </p:blipFill>
        <p:spPr bwMode="auto">
          <a:xfrm>
            <a:off x="1277679" y="3182679"/>
            <a:ext cx="1620105" cy="24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17" y="3293267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stuf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42" y="3143923"/>
            <a:ext cx="2745393" cy="22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Flexibilidade</a:t>
            </a:r>
          </a:p>
          <a:p>
            <a:pPr lvl="2" algn="just"/>
            <a:r>
              <a:rPr lang="pt-BR" dirty="0" smtClean="0"/>
              <a:t>Pode ser utilizado qualquer número de tratamentos</a:t>
            </a:r>
          </a:p>
          <a:p>
            <a:pPr lvl="2" algn="just"/>
            <a:r>
              <a:rPr lang="pt-BR" dirty="0" smtClean="0"/>
              <a:t>Lida bem com desbalanceamento estatístico</a:t>
            </a:r>
          </a:p>
          <a:p>
            <a:pPr lvl="2" algn="just"/>
            <a:r>
              <a:rPr lang="pt-BR" dirty="0" smtClean="0"/>
              <a:t>Provê maior número de grau de liberdade do resíduo</a:t>
            </a:r>
          </a:p>
          <a:p>
            <a:pPr lvl="2" algn="just"/>
            <a:endParaRPr lang="pt-BR" dirty="0" smtClean="0"/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Não lida bem com áreas desuniformes</a:t>
            </a:r>
          </a:p>
          <a:p>
            <a:pPr lvl="2" algn="just"/>
            <a:r>
              <a:rPr lang="pt-BR" dirty="0" smtClean="0"/>
              <a:t>Toda variação, exceto do tratamento, será adicionado ao erro (resíduo)</a:t>
            </a:r>
          </a:p>
          <a:p>
            <a:pPr lvl="2" algn="just"/>
            <a:r>
              <a:rPr lang="pt-BR" dirty="0" smtClean="0"/>
              <a:t>Requer maior rigor experimental (irrigação, adubação, iluminação</a:t>
            </a:r>
            <a:r>
              <a:rPr lang="pt-BR" smtClean="0"/>
              <a:t>, ...)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3197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04428"/>
              </p:ext>
            </p:extLst>
          </p:nvPr>
        </p:nvGraphicFramePr>
        <p:xfrm>
          <a:off x="7923027" y="1329058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34801" y="1474416"/>
            <a:ext cx="7688226" cy="3820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severidade de </a:t>
            </a:r>
            <a:r>
              <a:rPr lang="pt-BR" sz="1800" smtClean="0">
                <a:solidFill>
                  <a:srgbClr val="0070C0"/>
                </a:solidFill>
              </a:rPr>
              <a:t>mancha angular.</a:t>
            </a:r>
            <a:endParaRPr lang="pt-BR" sz="1800" dirty="0" smtClean="0">
              <a:solidFill>
                <a:srgbClr val="0070C0"/>
              </a:solidFill>
            </a:endParaRP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lvl="1" algn="just"/>
            <a:endParaRPr lang="pt-BR" sz="16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</a:t>
            </a:r>
            <a:r>
              <a:rPr lang="pt-BR" sz="1800" dirty="0" smtClean="0">
                <a:solidFill>
                  <a:srgbClr val="0070C0"/>
                </a:solidFill>
              </a:rPr>
              <a:t>1 vaso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plantas por vaso: 3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4318580" y="4720856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4488701" y="5043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875017" y="496895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726162" y="5261347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4" y="2265453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445887" y="2020747"/>
            <a:ext cx="94204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solidFill>
                  <a:srgbClr val="0070C0"/>
                </a:solidFill>
              </a:rPr>
              <a:t>Número total de sementes: 4 repetições * 3 sementes/vaso = 12 sementes </a:t>
            </a:r>
          </a:p>
          <a:p>
            <a:pPr algn="just"/>
            <a:endParaRPr lang="pt-BR" sz="2400" dirty="0">
              <a:solidFill>
                <a:srgbClr val="0070C0"/>
              </a:solidFill>
            </a:endParaRPr>
          </a:p>
          <a:p>
            <a:pPr algn="just"/>
            <a:r>
              <a:rPr lang="pt-BR" sz="2000" dirty="0" smtClean="0">
                <a:solidFill>
                  <a:srgbClr val="0070C0"/>
                </a:solidFill>
              </a:rPr>
              <a:t>Número de etiquetas: 20 etiquetas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50" name="Elipse 149"/>
          <p:cNvSpPr/>
          <p:nvPr/>
        </p:nvSpPr>
        <p:spPr>
          <a:xfrm>
            <a:off x="6048532" y="590389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51" name="Elipse 150"/>
          <p:cNvSpPr/>
          <p:nvPr/>
        </p:nvSpPr>
        <p:spPr>
          <a:xfrm>
            <a:off x="6218653" y="622641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Elipse 151"/>
          <p:cNvSpPr/>
          <p:nvPr/>
        </p:nvSpPr>
        <p:spPr>
          <a:xfrm>
            <a:off x="6604969" y="615198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Elipse 152"/>
          <p:cNvSpPr/>
          <p:nvPr/>
        </p:nvSpPr>
        <p:spPr>
          <a:xfrm>
            <a:off x="6456114" y="644438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4" name="Elipse 153"/>
          <p:cNvSpPr/>
          <p:nvPr/>
        </p:nvSpPr>
        <p:spPr>
          <a:xfrm>
            <a:off x="7156111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155" name="Elipse 154"/>
          <p:cNvSpPr/>
          <p:nvPr/>
        </p:nvSpPr>
        <p:spPr>
          <a:xfrm>
            <a:off x="7326232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Elipse 155"/>
          <p:cNvSpPr/>
          <p:nvPr/>
        </p:nvSpPr>
        <p:spPr>
          <a:xfrm>
            <a:off x="7712548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7563693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8249006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59" name="Elipse 158"/>
          <p:cNvSpPr/>
          <p:nvPr/>
        </p:nvSpPr>
        <p:spPr>
          <a:xfrm>
            <a:off x="8419127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8805443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8656588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9356585" y="588794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163" name="Elipse 162"/>
          <p:cNvSpPr/>
          <p:nvPr/>
        </p:nvSpPr>
        <p:spPr>
          <a:xfrm>
            <a:off x="9526706" y="621046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Elipse 163"/>
          <p:cNvSpPr/>
          <p:nvPr/>
        </p:nvSpPr>
        <p:spPr>
          <a:xfrm>
            <a:off x="9913022" y="613603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Elipse 164"/>
          <p:cNvSpPr/>
          <p:nvPr/>
        </p:nvSpPr>
        <p:spPr>
          <a:xfrm>
            <a:off x="9764167" y="6428434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Elipse 165"/>
          <p:cNvSpPr/>
          <p:nvPr/>
        </p:nvSpPr>
        <p:spPr>
          <a:xfrm>
            <a:off x="10481006" y="5873970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167" name="Elipse 166"/>
          <p:cNvSpPr/>
          <p:nvPr/>
        </p:nvSpPr>
        <p:spPr>
          <a:xfrm>
            <a:off x="10651127" y="619649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Elipse 167"/>
          <p:cNvSpPr/>
          <p:nvPr/>
        </p:nvSpPr>
        <p:spPr>
          <a:xfrm>
            <a:off x="11037443" y="6122064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Elipse 168"/>
          <p:cNvSpPr/>
          <p:nvPr/>
        </p:nvSpPr>
        <p:spPr>
          <a:xfrm>
            <a:off x="10888588" y="6414461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Elipse 169"/>
          <p:cNvSpPr/>
          <p:nvPr/>
        </p:nvSpPr>
        <p:spPr>
          <a:xfrm>
            <a:off x="511334" y="590585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71" name="Elipse 170"/>
          <p:cNvSpPr/>
          <p:nvPr/>
        </p:nvSpPr>
        <p:spPr>
          <a:xfrm>
            <a:off x="681455" y="6228380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/>
          <p:cNvSpPr/>
          <p:nvPr/>
        </p:nvSpPr>
        <p:spPr>
          <a:xfrm>
            <a:off x="1067771" y="615395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Elipse 172"/>
          <p:cNvSpPr/>
          <p:nvPr/>
        </p:nvSpPr>
        <p:spPr>
          <a:xfrm>
            <a:off x="918916" y="644634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Elipse 173"/>
          <p:cNvSpPr/>
          <p:nvPr/>
        </p:nvSpPr>
        <p:spPr>
          <a:xfrm>
            <a:off x="1618913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75" name="Elipse 174"/>
          <p:cNvSpPr/>
          <p:nvPr/>
        </p:nvSpPr>
        <p:spPr>
          <a:xfrm>
            <a:off x="1789034" y="623901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Elipse 175"/>
          <p:cNvSpPr/>
          <p:nvPr/>
        </p:nvSpPr>
        <p:spPr>
          <a:xfrm>
            <a:off x="2175350" y="616458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Elipse 176"/>
          <p:cNvSpPr/>
          <p:nvPr/>
        </p:nvSpPr>
        <p:spPr>
          <a:xfrm>
            <a:off x="2026495" y="645698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Elipse 177"/>
          <p:cNvSpPr/>
          <p:nvPr/>
        </p:nvSpPr>
        <p:spPr>
          <a:xfrm>
            <a:off x="2711808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79" name="Elipse 178"/>
          <p:cNvSpPr/>
          <p:nvPr/>
        </p:nvSpPr>
        <p:spPr>
          <a:xfrm>
            <a:off x="2881929" y="6239017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Elipse 179"/>
          <p:cNvSpPr/>
          <p:nvPr/>
        </p:nvSpPr>
        <p:spPr>
          <a:xfrm>
            <a:off x="3268245" y="6164589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Elipse 180"/>
          <p:cNvSpPr/>
          <p:nvPr/>
        </p:nvSpPr>
        <p:spPr>
          <a:xfrm>
            <a:off x="3119390" y="645698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Elipse 182"/>
          <p:cNvSpPr/>
          <p:nvPr/>
        </p:nvSpPr>
        <p:spPr>
          <a:xfrm>
            <a:off x="3819387" y="588990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84" name="Elipse 183"/>
          <p:cNvSpPr/>
          <p:nvPr/>
        </p:nvSpPr>
        <p:spPr>
          <a:xfrm>
            <a:off x="3989508" y="621242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Elipse 184"/>
          <p:cNvSpPr/>
          <p:nvPr/>
        </p:nvSpPr>
        <p:spPr>
          <a:xfrm>
            <a:off x="4375824" y="613800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6" name="Elipse 185"/>
          <p:cNvSpPr/>
          <p:nvPr/>
        </p:nvSpPr>
        <p:spPr>
          <a:xfrm>
            <a:off x="4226969" y="643039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7" name="Elipse 186"/>
          <p:cNvSpPr/>
          <p:nvPr/>
        </p:nvSpPr>
        <p:spPr>
          <a:xfrm>
            <a:off x="4943808" y="587593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188" name="Elipse 187"/>
          <p:cNvSpPr/>
          <p:nvPr/>
        </p:nvSpPr>
        <p:spPr>
          <a:xfrm>
            <a:off x="5113929" y="619845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9" name="Elipse 188"/>
          <p:cNvSpPr/>
          <p:nvPr/>
        </p:nvSpPr>
        <p:spPr>
          <a:xfrm>
            <a:off x="5500245" y="6124028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Elipse 189"/>
          <p:cNvSpPr/>
          <p:nvPr/>
        </p:nvSpPr>
        <p:spPr>
          <a:xfrm>
            <a:off x="5351390" y="641642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1" name="Elipse 230"/>
          <p:cNvSpPr/>
          <p:nvPr/>
        </p:nvSpPr>
        <p:spPr>
          <a:xfrm>
            <a:off x="6048532" y="492128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232" name="Elipse 231"/>
          <p:cNvSpPr/>
          <p:nvPr/>
        </p:nvSpPr>
        <p:spPr>
          <a:xfrm>
            <a:off x="6218653" y="524380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Elipse 232"/>
          <p:cNvSpPr/>
          <p:nvPr/>
        </p:nvSpPr>
        <p:spPr>
          <a:xfrm>
            <a:off x="6604969" y="5169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Elipse 233"/>
          <p:cNvSpPr/>
          <p:nvPr/>
        </p:nvSpPr>
        <p:spPr>
          <a:xfrm>
            <a:off x="6456114" y="546177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5" name="Elipse 234"/>
          <p:cNvSpPr/>
          <p:nvPr/>
        </p:nvSpPr>
        <p:spPr>
          <a:xfrm>
            <a:off x="7156111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36" name="Elipse 235"/>
          <p:cNvSpPr/>
          <p:nvPr/>
        </p:nvSpPr>
        <p:spPr>
          <a:xfrm>
            <a:off x="7326232" y="5254443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7" name="Elipse 236"/>
          <p:cNvSpPr/>
          <p:nvPr/>
        </p:nvSpPr>
        <p:spPr>
          <a:xfrm>
            <a:off x="7712548" y="518001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8" name="Elipse 237"/>
          <p:cNvSpPr/>
          <p:nvPr/>
        </p:nvSpPr>
        <p:spPr>
          <a:xfrm>
            <a:off x="7563693" y="547241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Elipse 238"/>
          <p:cNvSpPr/>
          <p:nvPr/>
        </p:nvSpPr>
        <p:spPr>
          <a:xfrm>
            <a:off x="8249006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240" name="Elipse 239"/>
          <p:cNvSpPr/>
          <p:nvPr/>
        </p:nvSpPr>
        <p:spPr>
          <a:xfrm>
            <a:off x="8419127" y="5254443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Elipse 240"/>
          <p:cNvSpPr/>
          <p:nvPr/>
        </p:nvSpPr>
        <p:spPr>
          <a:xfrm>
            <a:off x="8805443" y="518001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2" name="Elipse 241"/>
          <p:cNvSpPr/>
          <p:nvPr/>
        </p:nvSpPr>
        <p:spPr>
          <a:xfrm>
            <a:off x="8656588" y="5472412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Elipse 242"/>
          <p:cNvSpPr/>
          <p:nvPr/>
        </p:nvSpPr>
        <p:spPr>
          <a:xfrm>
            <a:off x="9356585" y="490533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44" name="Elipse 243"/>
          <p:cNvSpPr/>
          <p:nvPr/>
        </p:nvSpPr>
        <p:spPr>
          <a:xfrm>
            <a:off x="9526706" y="522785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5" name="Elipse 244"/>
          <p:cNvSpPr/>
          <p:nvPr/>
        </p:nvSpPr>
        <p:spPr>
          <a:xfrm>
            <a:off x="9913022" y="5153427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Elipse 245"/>
          <p:cNvSpPr/>
          <p:nvPr/>
        </p:nvSpPr>
        <p:spPr>
          <a:xfrm>
            <a:off x="9764167" y="5445824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Elipse 246"/>
          <p:cNvSpPr/>
          <p:nvPr/>
        </p:nvSpPr>
        <p:spPr>
          <a:xfrm>
            <a:off x="10481006" y="4881629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8" name="Elipse 247"/>
          <p:cNvSpPr/>
          <p:nvPr/>
        </p:nvSpPr>
        <p:spPr>
          <a:xfrm>
            <a:off x="10651127" y="521388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9" name="Elipse 248"/>
          <p:cNvSpPr/>
          <p:nvPr/>
        </p:nvSpPr>
        <p:spPr>
          <a:xfrm>
            <a:off x="11037443" y="5139454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0" name="Elipse 249"/>
          <p:cNvSpPr/>
          <p:nvPr/>
        </p:nvSpPr>
        <p:spPr>
          <a:xfrm>
            <a:off x="10888588" y="5431851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1" name="Elipse 250"/>
          <p:cNvSpPr/>
          <p:nvPr/>
        </p:nvSpPr>
        <p:spPr>
          <a:xfrm>
            <a:off x="511334" y="492324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252" name="Elipse 251"/>
          <p:cNvSpPr/>
          <p:nvPr/>
        </p:nvSpPr>
        <p:spPr>
          <a:xfrm>
            <a:off x="681455" y="524577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Elipse 252"/>
          <p:cNvSpPr/>
          <p:nvPr/>
        </p:nvSpPr>
        <p:spPr>
          <a:xfrm>
            <a:off x="1067771" y="517134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Elipse 253"/>
          <p:cNvSpPr/>
          <p:nvPr/>
        </p:nvSpPr>
        <p:spPr>
          <a:xfrm>
            <a:off x="918916" y="5463739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5" name="Elipse 254"/>
          <p:cNvSpPr/>
          <p:nvPr/>
        </p:nvSpPr>
        <p:spPr>
          <a:xfrm>
            <a:off x="1618913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56" name="Elipse 255"/>
          <p:cNvSpPr/>
          <p:nvPr/>
        </p:nvSpPr>
        <p:spPr>
          <a:xfrm>
            <a:off x="1789034" y="5256407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7" name="Elipse 256"/>
          <p:cNvSpPr/>
          <p:nvPr/>
        </p:nvSpPr>
        <p:spPr>
          <a:xfrm>
            <a:off x="2175350" y="518197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Elipse 257"/>
          <p:cNvSpPr/>
          <p:nvPr/>
        </p:nvSpPr>
        <p:spPr>
          <a:xfrm>
            <a:off x="2026495" y="5474376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9" name="Elipse 258"/>
          <p:cNvSpPr/>
          <p:nvPr/>
        </p:nvSpPr>
        <p:spPr>
          <a:xfrm>
            <a:off x="2711808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260" name="Elipse 259"/>
          <p:cNvSpPr/>
          <p:nvPr/>
        </p:nvSpPr>
        <p:spPr>
          <a:xfrm>
            <a:off x="2881929" y="525640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Elipse 260"/>
          <p:cNvSpPr/>
          <p:nvPr/>
        </p:nvSpPr>
        <p:spPr>
          <a:xfrm>
            <a:off x="3268245" y="518197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Elipse 261"/>
          <p:cNvSpPr/>
          <p:nvPr/>
        </p:nvSpPr>
        <p:spPr>
          <a:xfrm>
            <a:off x="3119390" y="547437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Elipse 262"/>
          <p:cNvSpPr/>
          <p:nvPr/>
        </p:nvSpPr>
        <p:spPr>
          <a:xfrm>
            <a:off x="3819387" y="490729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264" name="Elipse 263"/>
          <p:cNvSpPr/>
          <p:nvPr/>
        </p:nvSpPr>
        <p:spPr>
          <a:xfrm>
            <a:off x="3989508" y="522981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Elipse 264"/>
          <p:cNvSpPr/>
          <p:nvPr/>
        </p:nvSpPr>
        <p:spPr>
          <a:xfrm>
            <a:off x="4375824" y="515539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Elipse 265"/>
          <p:cNvSpPr/>
          <p:nvPr/>
        </p:nvSpPr>
        <p:spPr>
          <a:xfrm>
            <a:off x="4226969" y="544778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Elipse 266"/>
          <p:cNvSpPr/>
          <p:nvPr/>
        </p:nvSpPr>
        <p:spPr>
          <a:xfrm>
            <a:off x="4943808" y="489332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268" name="Elipse 267"/>
          <p:cNvSpPr/>
          <p:nvPr/>
        </p:nvSpPr>
        <p:spPr>
          <a:xfrm>
            <a:off x="5113929" y="521584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Elipse 268"/>
          <p:cNvSpPr/>
          <p:nvPr/>
        </p:nvSpPr>
        <p:spPr>
          <a:xfrm>
            <a:off x="5500245" y="5141418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Elipse 269"/>
          <p:cNvSpPr/>
          <p:nvPr/>
        </p:nvSpPr>
        <p:spPr>
          <a:xfrm>
            <a:off x="5351390" y="543381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Título 1"/>
          <p:cNvSpPr txBox="1">
            <a:spLocks/>
          </p:cNvSpPr>
          <p:nvPr/>
        </p:nvSpPr>
        <p:spPr>
          <a:xfrm>
            <a:off x="1899302" y="2238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9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67118"/>
              </p:ext>
            </p:extLst>
          </p:nvPr>
        </p:nvGraphicFramePr>
        <p:xfrm>
          <a:off x="7796413" y="1307919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/>
          <p:cNvCxnSpPr/>
          <p:nvPr/>
        </p:nvCxnSpPr>
        <p:spPr>
          <a:xfrm>
            <a:off x="239230" y="4926894"/>
            <a:ext cx="1173657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/>
          <p:cNvSpPr/>
          <p:nvPr/>
        </p:nvSpPr>
        <p:spPr>
          <a:xfrm>
            <a:off x="5518294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09345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09345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889357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08991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827493" y="508991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822239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09345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09345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08991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4348711" y="508991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08991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11117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163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1493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27136"/>
              </p:ext>
            </p:extLst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65" name="CaixaDeTexto 64"/>
          <p:cNvSpPr txBox="1"/>
          <p:nvPr/>
        </p:nvSpPr>
        <p:spPr>
          <a:xfrm>
            <a:off x="5706118" y="4608958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 metros</a:t>
            </a:r>
            <a:endParaRPr lang="pt-BR" dirty="0"/>
          </a:p>
        </p:txBody>
      </p:sp>
      <p:cxnSp>
        <p:nvCxnSpPr>
          <p:cNvPr id="66" name="Conector de Seta Reta 65"/>
          <p:cNvCxnSpPr/>
          <p:nvPr/>
        </p:nvCxnSpPr>
        <p:spPr>
          <a:xfrm>
            <a:off x="12084434" y="509700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186768" y="44742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966472" y="736115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2018412" y="-29062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92825"/>
              </p:ext>
            </p:extLst>
          </p:nvPr>
        </p:nvGraphicFramePr>
        <p:xfrm>
          <a:off x="205557" y="1201596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10671550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10862929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11086212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380077" y="215887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975495" y="215887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563831" y="2158871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148621" y="215886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736956" y="215887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8321755" y="215533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17173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14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505509" y="215533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086757" y="215532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0675092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380077" y="397703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975495" y="3977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563831" y="397703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7145079" y="397703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733414" y="397703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318213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8913631" y="39734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9501967" y="397349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10083215" y="397349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54310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76638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6142073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365356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71977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94305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7325831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549114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89644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811972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8495413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8718696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9076659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9299942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9664994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9888277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0239153" y="399475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10462436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0859384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082667" y="2228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239153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0462436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9682714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9905997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076659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9299942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8495413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8718696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907077" y="22147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130360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733646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55974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76939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99267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979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38307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54310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76638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5380077" y="5656521"/>
            <a:ext cx="585145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202865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202865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743075" y="5788006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10 metros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4011033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042538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137425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3822321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88852"/>
              </p:ext>
            </p:extLst>
          </p:nvPr>
        </p:nvGraphicFramePr>
        <p:xfrm>
          <a:off x="235551" y="745074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7398487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7589866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7813149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030977" y="3502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626395" y="3502463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214731" y="350246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6799521" y="3502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387856" y="3502463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5045150" y="180520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5640568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6228904" y="180520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6810152" y="180520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7398487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030977" y="51930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626395" y="519304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214731" y="519304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6795979" y="519303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384314" y="51930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045150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5640568" y="10003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6228904" y="100038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6810152" y="100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19400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41728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5792973" y="52143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016256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37067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59395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6976731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200014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54734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777062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5222350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5445633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5803596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6026879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6391931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6615214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6966090" y="1212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7189373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7582779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7806062" y="18788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6962548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7185831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6406109" y="186818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6629392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5800054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6023337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5218808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5442091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557977" y="3558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7781260" y="3561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698736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21064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42029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64357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581069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03397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19400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41728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8144540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140996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140996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140996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330613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222512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482547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240236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50027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240236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500271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397953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447569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483010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161182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653374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045150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3944939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64" y="1805431"/>
            <a:ext cx="8718696" cy="49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</a:t>
            </a:r>
            <a:r>
              <a:rPr lang="pt-BR" smtClean="0"/>
              <a:t>, progênies.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006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52105"/>
            <a:ext cx="10941785" cy="64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repetições: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</a:t>
                </a:r>
                <a:r>
                  <a:rPr lang="pt-BR" smtClean="0"/>
                  <a:t>constante). </a:t>
                </a:r>
                <a:r>
                  <a:rPr lang="pt-BR" dirty="0" smtClean="0"/>
                  <a:t>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</a:t>
                </a:r>
                <a:r>
                  <a:rPr lang="pt-BR" smtClean="0"/>
                  <a:t>aleatório). </a:t>
                </a:r>
                <a:endParaRPr lang="pt-B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  <a:blipFill>
                <a:blip r:embed="rId3"/>
                <a:stretch>
                  <a:fillRect l="-506" t="-935" r="-225" b="-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</a:t>
                </a:r>
                <a:r>
                  <a:rPr lang="pt-BR" smtClean="0"/>
                  <a:t>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</a:t>
                </a:r>
                <a:r>
                  <a:rPr lang="pt-BR" smtClean="0"/>
                  <a:t>de hipóteses.</a:t>
                </a:r>
                <a:endParaRPr lang="pt-BR" dirty="0" smtClean="0"/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 b="-7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5477"/>
              </p:ext>
            </p:extLst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0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0" y="442480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1800520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GL(total) =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 + GL(res)</a:t>
            </a:r>
          </a:p>
          <a:p>
            <a:pPr algn="ctr"/>
            <a:r>
              <a:rPr lang="pt-BR" sz="4000" dirty="0" smtClean="0"/>
              <a:t>GL(res) = GL(total) –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</a:t>
            </a:r>
          </a:p>
          <a:p>
            <a:pPr algn="ctr"/>
            <a:r>
              <a:rPr lang="pt-BR" sz="4000" dirty="0" smtClean="0"/>
              <a:t>GL(res) = (</a:t>
            </a:r>
            <a:r>
              <a:rPr lang="pt-BR" sz="4000" dirty="0" err="1" smtClean="0"/>
              <a:t>rt</a:t>
            </a:r>
            <a:r>
              <a:rPr lang="pt-BR" sz="4000" dirty="0" smtClean="0"/>
              <a:t> -1) – (t-1) = </a:t>
            </a:r>
            <a:r>
              <a:rPr lang="pt-BR" sz="4000" dirty="0" err="1" smtClean="0"/>
              <a:t>rt</a:t>
            </a:r>
            <a:r>
              <a:rPr lang="pt-BR" sz="4000" dirty="0" smtClean="0"/>
              <a:t> -1 - t +1 = </a:t>
            </a:r>
            <a:r>
              <a:rPr lang="pt-BR" sz="4000" dirty="0" err="1" smtClean="0"/>
              <a:t>rt</a:t>
            </a:r>
            <a:r>
              <a:rPr lang="pt-BR" sz="4000" dirty="0" smtClean="0"/>
              <a:t> –t = t(r-1) </a:t>
            </a:r>
          </a:p>
          <a:p>
            <a:pPr algn="ctr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7753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7753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2222" r="-607583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2222" r="-243700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6477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41121" r="-607583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41121" r="-243700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3274" t="-41121" r="-302212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04054" r="-60758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04054" r="-24370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625000" r="-607583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774405" y="1691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97713" y="3903266"/>
            <a:ext cx="10515600" cy="1945991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Natureza do efeito de tratamento: Fixo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: m</a:t>
            </a:r>
            <a:r>
              <a:rPr lang="pt-BR" sz="2000" baseline="-25000" dirty="0" smtClean="0"/>
              <a:t>1</a:t>
            </a:r>
            <a:r>
              <a:rPr lang="pt-BR" sz="2000" dirty="0"/>
              <a:t> </a:t>
            </a:r>
            <a:r>
              <a:rPr lang="pt-BR" sz="2000" dirty="0" smtClean="0"/>
              <a:t>=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2</a:t>
            </a:r>
            <a:r>
              <a:rPr lang="pt-BR" sz="2000" dirty="0" smtClean="0"/>
              <a:t> = ... =</a:t>
            </a:r>
            <a:r>
              <a:rPr lang="pt-BR" sz="2000" baseline="-25000" dirty="0" smtClean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a</a:t>
            </a:r>
            <a:r>
              <a:rPr lang="pt-BR" sz="2000" dirty="0" smtClean="0"/>
              <a:t>: não H</a:t>
            </a:r>
            <a:r>
              <a:rPr lang="pt-BR" sz="2000" baseline="-25000" dirty="0" smtClean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28330" y="1396740"/>
            <a:ext cx="10515600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Tomada de decisão – Teste F</a:t>
            </a:r>
          </a:p>
          <a:p>
            <a:pPr lvl="1" algn="just"/>
            <a:r>
              <a:rPr lang="pt-BR" sz="2000" dirty="0" smtClean="0"/>
              <a:t>F não significativo (</a:t>
            </a:r>
            <a:r>
              <a:rPr lang="pt-BR" sz="2000" dirty="0" err="1" smtClean="0"/>
              <a:t>ns</a:t>
            </a:r>
            <a:r>
              <a:rPr lang="pt-BR" sz="2000" dirty="0" smtClean="0"/>
              <a:t>) – </a:t>
            </a:r>
            <a:r>
              <a:rPr lang="pt-BR" sz="2000" dirty="0"/>
              <a:t>Não rejeita H</a:t>
            </a:r>
            <a:r>
              <a:rPr lang="pt-BR" sz="2000" baseline="-25000" dirty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</a:p>
          <a:p>
            <a:pPr lvl="2" algn="just"/>
            <a:r>
              <a:rPr lang="pt-BR" sz="1600" dirty="0" smtClean="0"/>
              <a:t>Se F calculado &lt; F tabelado (1% ou 5%)</a:t>
            </a:r>
          </a:p>
          <a:p>
            <a:pPr lvl="2" algn="just"/>
            <a:r>
              <a:rPr lang="pt-BR" sz="1600" dirty="0" smtClean="0"/>
              <a:t>Se p-valor &gt; 5%</a:t>
            </a:r>
            <a:endParaRPr lang="pt-BR" sz="2000" dirty="0"/>
          </a:p>
          <a:p>
            <a:pPr lvl="1" algn="just"/>
            <a:endParaRPr lang="pt-BR" sz="2000" dirty="0" smtClean="0"/>
          </a:p>
          <a:p>
            <a:pPr lvl="1" algn="just"/>
            <a:r>
              <a:rPr lang="pt-BR" sz="2000" dirty="0" smtClean="0"/>
              <a:t>F </a:t>
            </a:r>
            <a:r>
              <a:rPr lang="pt-BR" sz="2000" dirty="0"/>
              <a:t>significativo (* (5%) ou ** (1%)) – Rejeita </a:t>
            </a: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. </a:t>
            </a:r>
            <a:r>
              <a:rPr lang="pt-BR" sz="2000" dirty="0"/>
              <a:t>Pelo menos uma das médias dos tratamentos difere das demais</a:t>
            </a:r>
            <a:endParaRPr lang="pt-BR" sz="2000" baseline="-25000" dirty="0"/>
          </a:p>
          <a:p>
            <a:pPr lvl="2" algn="just"/>
            <a:r>
              <a:rPr lang="pt-BR" sz="1600" dirty="0" smtClean="0"/>
              <a:t>Se F calculado ≥ F tabelado </a:t>
            </a:r>
            <a:r>
              <a:rPr lang="pt-BR" sz="1600" dirty="0"/>
              <a:t>(1% ou 5</a:t>
            </a:r>
            <a:r>
              <a:rPr lang="pt-BR" sz="1600" dirty="0" smtClean="0"/>
              <a:t>%)</a:t>
            </a:r>
          </a:p>
          <a:p>
            <a:pPr lvl="2" algn="just"/>
            <a:r>
              <a:rPr lang="pt-BR" sz="1600" dirty="0"/>
              <a:t>Se p-valor </a:t>
            </a:r>
            <a:r>
              <a:rPr lang="pt-BR" sz="1600" dirty="0" smtClean="0"/>
              <a:t>≤ </a:t>
            </a:r>
            <a:r>
              <a:rPr lang="pt-BR" sz="1600" dirty="0"/>
              <a:t>1% ou p-valor ≤</a:t>
            </a:r>
            <a:r>
              <a:rPr lang="pt-BR" sz="1600" dirty="0" smtClean="0"/>
              <a:t> </a:t>
            </a:r>
            <a:r>
              <a:rPr lang="pt-BR" sz="1600" dirty="0"/>
              <a:t>5%</a:t>
            </a:r>
            <a:endParaRPr lang="pt-BR" dirty="0"/>
          </a:p>
          <a:p>
            <a:pPr lvl="2" algn="just"/>
            <a:endParaRPr lang="pt-BR" sz="1600" baseline="-25000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50678"/>
              </p:ext>
            </p:extLst>
          </p:nvPr>
        </p:nvGraphicFramePr>
        <p:xfrm>
          <a:off x="1524000" y="4441714"/>
          <a:ext cx="8555664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4060452744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117298683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1520469152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9400737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F(5%)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F(1%)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p-valor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Tratamentos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43977,99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8,07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2,39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3,46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0,005628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108992,35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8762"/>
              </p:ext>
            </p:extLst>
          </p:nvPr>
        </p:nvGraphicFramePr>
        <p:xfrm>
          <a:off x="3444949" y="5621928"/>
          <a:ext cx="4277832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FV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Tratamentos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43977,99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108992,35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394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6514214" y="4818063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>
            <a:off x="6843824" y="5406398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t(r-1)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blipFill>
                <a:blip r:embed="rId3"/>
                <a:stretch>
                  <a:fillRect l="-3095" t="-10526" r="-1934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/>
          <p:cNvCxnSpPr/>
          <p:nvPr/>
        </p:nvCxnSpPr>
        <p:spPr>
          <a:xfrm>
            <a:off x="7967331" y="6149574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228090" y="6426573"/>
            <a:ext cx="147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GL do resíduo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76273"/>
              </p:ext>
            </p:extLst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49353"/>
              </p:ext>
            </p:extLst>
          </p:nvPr>
        </p:nvGraphicFramePr>
        <p:xfrm>
          <a:off x="751737" y="183780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4827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70.1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68.6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107.5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92.2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51.9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8130"/>
              </p:ext>
            </p:extLst>
          </p:nvPr>
        </p:nvGraphicFramePr>
        <p:xfrm>
          <a:off x="188732" y="124860"/>
          <a:ext cx="6917694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273">
                  <a:extLst>
                    <a:ext uri="{9D8B030D-6E8A-4147-A177-3AD203B41FA5}">
                      <a16:colId xmlns:a16="http://schemas.microsoft.com/office/drawing/2014/main" val="2307397241"/>
                    </a:ext>
                  </a:extLst>
                </a:gridCol>
                <a:gridCol w="796460">
                  <a:extLst>
                    <a:ext uri="{9D8B030D-6E8A-4147-A177-3AD203B41FA5}">
                      <a16:colId xmlns:a16="http://schemas.microsoft.com/office/drawing/2014/main" val="3573523412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3312390041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761119379"/>
                    </a:ext>
                  </a:extLst>
                </a:gridCol>
                <a:gridCol w="592714">
                  <a:extLst>
                    <a:ext uri="{9D8B030D-6E8A-4147-A177-3AD203B41FA5}">
                      <a16:colId xmlns:a16="http://schemas.microsoft.com/office/drawing/2014/main" val="2789978525"/>
                    </a:ext>
                  </a:extLst>
                </a:gridCol>
                <a:gridCol w="1648487">
                  <a:extLst>
                    <a:ext uri="{9D8B030D-6E8A-4147-A177-3AD203B41FA5}">
                      <a16:colId xmlns:a16="http://schemas.microsoft.com/office/drawing/2014/main" val="1125494254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1305151237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3893098415"/>
                    </a:ext>
                  </a:extLst>
                </a:gridCol>
              </a:tblGrid>
              <a:tr h="18288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Tabela de Dupla Entrada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72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Repetições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09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Cultivares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Yi.²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54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96.7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82024.96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7.643333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86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86.8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263.4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69379.56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27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70.1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68.6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211.1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44563.21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3.663333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01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6209.44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4.853333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7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107.5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324.7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105430.09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0.493333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7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270.3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73062.09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6.03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92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98.7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92416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7.023333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8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51.9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149.6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22380.16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5.203333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47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89.9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269.3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72522.49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0.503333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39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99.5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301.6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90962.56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1.223333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1209"/>
                  </a:ext>
                </a:extLst>
              </a:tr>
              <a:tr h="21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Y.j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814.7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solidFill>
                            <a:srgbClr val="FF0000"/>
                          </a:solidFill>
                          <a:effectLst/>
                        </a:rPr>
                        <a:t>2459.2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3.763667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12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=92,3+96,7+97,4=286,4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 +86,8+…+101,7 =821,3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=92,3 +96,7 +…+99,5=2459,2</m:t>
                      </m:r>
                    </m:oMath>
                  </m:oMathPara>
                </a14:m>
                <a:endParaRPr lang="pt-B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)²</m:t>
                          </m:r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=(92,3 −95,5)²+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96,7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97,4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²=7,6433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286,4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95,5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=7,6633+1+…+1,2233=3,76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=82,0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2459,2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 = 2459.2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658950.56 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𝑆𝑄𝑡𝑟𝑎𝑡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658950,56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−201588,21=18061,36533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=219725,46 −201588,821=18136,6387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22676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219725,46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35" t="-1754" r="-271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79" t="-349655" r="-337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2459,2²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6047664,64</m:t>
                          </m:r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=201588,821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18061.37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18061.37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=2006,82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2006,82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3,76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=533,21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8,18 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75.27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75.27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=3,76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18136.64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735" r="-1078571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735" r="-238060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100735" r="-1078571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100735" r="-238060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9529" t="-100735" r="-125176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3333" t="-100735" r="-1042" b="-2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200735" r="-1078571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200735" r="-23806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300735" r="-107857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89863" y="5155316"/>
            <a:ext cx="11493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Conclusão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F significativo a 1% de probabilidade, ou seja, rejeita 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. Portanto,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3,76</m:t>
                            </m:r>
                          </m:e>
                        </m:rad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81,97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=2,37%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=1,12007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82931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95.47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93.126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97.81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85.459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68.026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72.71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23.926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28.61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105.892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110.57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87.759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92.44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101.33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98.992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103.67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47.526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89.77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87.426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98.192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102.87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±2,09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3,76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±2,34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DIC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42923"/>
              </p:ext>
            </p:extLst>
          </p:nvPr>
        </p:nvGraphicFramePr>
        <p:xfrm>
          <a:off x="2580168" y="3405082"/>
          <a:ext cx="6660000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GL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SQ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QM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2006.82 **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Resíduo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Média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81,97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580169" y="2071767"/>
            <a:ext cx="66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Tabela 1. Resumo da análise de variância do percentual de absorção de água de dez linhagens de feijão. 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2580167" y="5271982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7" y="-95619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Desbalanceamento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b="0" dirty="0" smtClean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mero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unidades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experimentais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𝑑𝑒𝑠𝑏𝑎𝑙𝑎𝑛𝑐𝑒𝑎𝑑𝑜𝑠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7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8335" y="1634032"/>
            <a:ext cx="1117127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44785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/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56" y="2209885"/>
            <a:ext cx="9948087" cy="35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4" y="2015891"/>
            <a:ext cx="5677785" cy="33569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62" y="2570785"/>
            <a:ext cx="4492256" cy="24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2" y="2138242"/>
            <a:ext cx="11377255" cy="36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926" y="1272525"/>
            <a:ext cx="1093026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dirty="0" smtClean="0"/>
              <a:t>Restrição na casualização – </a:t>
            </a:r>
            <a:r>
              <a:rPr lang="pt-BR" dirty="0" err="1" smtClean="0"/>
              <a:t>Aleatorização</a:t>
            </a:r>
            <a:r>
              <a:rPr lang="pt-BR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2773" y="960586"/>
            <a:ext cx="1170290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Plano de distribuição dos tratamentos nas unidades experimentais (parcelas).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178432"/>
              </p:ext>
            </p:extLst>
          </p:nvPr>
        </p:nvGraphicFramePr>
        <p:xfrm>
          <a:off x="893134" y="150986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84389"/>
              </p:ext>
            </p:extLst>
          </p:nvPr>
        </p:nvGraphicFramePr>
        <p:xfrm>
          <a:off x="6565055" y="150419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206795" y="2117745"/>
            <a:ext cx="4465675" cy="38450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181060" y="2117745"/>
            <a:ext cx="4401880" cy="41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Escolha do 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Tipo de tratamentos – heterogeneidade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Número de tratamentos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Quantidade de sementes ou material vegetativo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Local de implantação do experimento (campo, casa de vegetação, BOD)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Heterogeneidade do solo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92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Permite identificar as fontes em que a variação total </a:t>
            </a:r>
            <a:r>
              <a:rPr lang="pt-BR" smtClean="0"/>
              <a:t>será decomposta. </a:t>
            </a:r>
            <a:endParaRPr lang="pt-BR" dirty="0" smtClean="0"/>
          </a:p>
          <a:p>
            <a:pPr marL="0" indent="0" algn="ctr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ANOVA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83512" y="432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Importância do Delineamento Experimental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68028"/>
              </p:ext>
            </p:extLst>
          </p:nvPr>
        </p:nvGraphicFramePr>
        <p:xfrm>
          <a:off x="6096000" y="3947514"/>
          <a:ext cx="5704663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80">
                  <a:extLst>
                    <a:ext uri="{9D8B030D-6E8A-4147-A177-3AD203B41FA5}">
                      <a16:colId xmlns:a16="http://schemas.microsoft.com/office/drawing/2014/main" val="3256863613"/>
                    </a:ext>
                  </a:extLst>
                </a:gridCol>
                <a:gridCol w="633282">
                  <a:extLst>
                    <a:ext uri="{9D8B030D-6E8A-4147-A177-3AD203B41FA5}">
                      <a16:colId xmlns:a16="http://schemas.microsoft.com/office/drawing/2014/main" val="8939376"/>
                    </a:ext>
                  </a:extLst>
                </a:gridCol>
                <a:gridCol w="1435549">
                  <a:extLst>
                    <a:ext uri="{9D8B030D-6E8A-4147-A177-3AD203B41FA5}">
                      <a16:colId xmlns:a16="http://schemas.microsoft.com/office/drawing/2014/main" val="33640422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4378268"/>
                    </a:ext>
                  </a:extLst>
                </a:gridCol>
                <a:gridCol w="987352">
                  <a:extLst>
                    <a:ext uri="{9D8B030D-6E8A-4147-A177-3AD203B41FA5}">
                      <a16:colId xmlns:a16="http://schemas.microsoft.com/office/drawing/2014/main" val="27519198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SQB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F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8012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Bloco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686382.2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343191.1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5395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Tratamento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17564522.7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1951613.63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10.02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7092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3505673.8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194759.66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97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29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21756578.7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005947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89512"/>
              </p:ext>
            </p:extLst>
          </p:nvPr>
        </p:nvGraphicFramePr>
        <p:xfrm>
          <a:off x="246026" y="3956906"/>
          <a:ext cx="5375053" cy="1169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422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56477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133897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238854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81211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 smtClean="0">
                          <a:effectLst/>
                        </a:rPr>
                        <a:t>Tratamento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18061.37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2006.82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533.21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75.27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18136.64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1655093" y="3519981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Inteiramente </a:t>
            </a:r>
            <a:r>
              <a:rPr lang="pt-BR" dirty="0" err="1" smtClean="0"/>
              <a:t>Casualizado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038170" y="3499863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5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2821</Words>
  <Application>Microsoft Office PowerPoint</Application>
  <PresentationFormat>Widescreen</PresentationFormat>
  <Paragraphs>1701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Times New Roman</vt:lpstr>
      <vt:lpstr>Tema do Office</vt:lpstr>
      <vt:lpstr>Delineamentos Básicos </vt:lpstr>
      <vt:lpstr>Experimento</vt:lpstr>
      <vt:lpstr>Princípios Básicos Da Experimentação</vt:lpstr>
      <vt:lpstr>Princípios Básicos Da Experimentação</vt:lpstr>
      <vt:lpstr>Princípios Básicos Da Experimentação</vt:lpstr>
      <vt:lpstr>Delineamento Experimental</vt:lpstr>
      <vt:lpstr>Delineamento Experimental</vt:lpstr>
      <vt:lpstr>Escolha do Delineamento Experimental</vt:lpstr>
      <vt:lpstr>Apresentação do PowerPoint</vt:lpstr>
      <vt:lpstr>Delineamento Inteiramente Casualizado (DIC)</vt:lpstr>
      <vt:lpstr>Delineamento Inteiramente Casualizado (DIC)</vt:lpstr>
      <vt:lpstr>Delineamento Inteiramente Casualizado (DIC)</vt:lpstr>
      <vt:lpstr>Implantação de um experimento em DIC Casa de vegetação</vt:lpstr>
      <vt:lpstr>Apresentação do PowerPoint</vt:lpstr>
      <vt:lpstr>Implantação de um experimento em DIC Campo</vt:lpstr>
      <vt:lpstr>Implantação de um experimento em DIC</vt:lpstr>
      <vt:lpstr>Implantação de um experimento em DIC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Análise de Variância - ANOVA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Intervalo de Confiança</vt:lpstr>
      <vt:lpstr>Resumo da ANOVA - DIC</vt:lpstr>
      <vt:lpstr>Desbalanceamento Estatístico</vt:lpstr>
      <vt:lpstr>ANOVA - DIC</vt:lpstr>
      <vt:lpstr>ANOVA - DIC</vt:lpstr>
      <vt:lpstr>ANOVA - DIC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131</cp:revision>
  <dcterms:created xsi:type="dcterms:W3CDTF">2019-07-03T18:21:47Z</dcterms:created>
  <dcterms:modified xsi:type="dcterms:W3CDTF">2019-08-09T13:13:13Z</dcterms:modified>
</cp:coreProperties>
</file>